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0" r:id="rId3"/>
    <p:sldId id="258" r:id="rId4"/>
    <p:sldId id="259" r:id="rId5"/>
    <p:sldId id="260" r:id="rId6"/>
    <p:sldId id="261" r:id="rId7"/>
    <p:sldId id="264" r:id="rId8"/>
    <p:sldId id="276" r:id="rId9"/>
    <p:sldId id="278" r:id="rId10"/>
    <p:sldId id="27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8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202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11/3/2019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480061"/>
            <a:ext cx="9144000" cy="822959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accent1"/>
                </a:solidFill>
              </a:rPr>
              <a:t>Лекция 9. Коммуникативное поведение в организации</a:t>
            </a:r>
            <a:endParaRPr lang="en-US" sz="3200" b="1" dirty="0">
              <a:solidFill>
                <a:schemeClr val="accent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1554480"/>
            <a:ext cx="9144000" cy="4749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0070C0"/>
                </a:solidFill>
              </a:rPr>
              <a:t>Благодарим за внимание</a:t>
            </a:r>
            <a:r>
              <a:rPr lang="ru-RU" dirty="0" smtClean="0"/>
              <a:t>!</a:t>
            </a: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80" y="1965960"/>
            <a:ext cx="8183880" cy="4251960"/>
          </a:xfrm>
        </p:spPr>
      </p:pic>
    </p:spTree>
    <p:extLst>
      <p:ext uri="{BB962C8B-B14F-4D97-AF65-F5344CB8AC3E}">
        <p14:creationId xmlns:p14="http://schemas.microsoft.com/office/powerpoint/2010/main" val="248758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81028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2800" b="1" i="1" dirty="0">
                <a:solidFill>
                  <a:srgbClr val="FF0000"/>
                </a:solidFill>
              </a:rPr>
              <a:t>Рекомендуемая литература: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7172" name="Рисунок 4" descr="http://www.psy-files.ru/templates/school/images/books.jpg"/>
          <p:cNvPicPr>
            <a:picLocks noGrp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3" r="10263"/>
          <a:stretch>
            <a:fillRect/>
          </a:stretch>
        </p:blipFill>
        <p:spPr>
          <a:xfrm>
            <a:off x="1327469" y="1478280"/>
            <a:ext cx="4327526" cy="5379720"/>
          </a:xfrm>
        </p:spPr>
      </p:pic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913120" y="115889"/>
            <a:ext cx="5638800" cy="645636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1400" dirty="0"/>
              <a:t>Arthur D. Fundamentals of Human Resources Management.</a:t>
            </a:r>
            <a:r>
              <a:rPr lang="en-GB" sz="1400" dirty="0"/>
              <a:t>fourth edition. </a:t>
            </a:r>
            <a:r>
              <a:rPr lang="en-US" sz="1400" dirty="0" err="1"/>
              <a:t>Amacom</a:t>
            </a:r>
            <a:r>
              <a:rPr lang="ru-RU" sz="1400" dirty="0"/>
              <a:t>, 2011.</a:t>
            </a:r>
          </a:p>
          <a:p>
            <a:pPr>
              <a:defRPr/>
            </a:pPr>
            <a:r>
              <a:rPr lang="en-GB" sz="1400" dirty="0"/>
              <a:t>Becker G.S. (2011) Human capital: Theoretical and Empirical Analysis. - N-Y., 2011</a:t>
            </a:r>
            <a:r>
              <a:rPr lang="en-US" sz="1400" dirty="0"/>
              <a:t>.</a:t>
            </a:r>
            <a:endParaRPr lang="ru-RU" sz="1400" dirty="0"/>
          </a:p>
          <a:p>
            <a:pPr>
              <a:defRPr/>
            </a:pPr>
            <a:r>
              <a:rPr lang="ru-RU" sz="1400" dirty="0"/>
              <a:t>Бекоева Д.Д. Организационная психология: учебник для </a:t>
            </a:r>
            <a:r>
              <a:rPr lang="ru-RU" sz="1400" dirty="0" err="1"/>
              <a:t>студ.учрежденицй</a:t>
            </a:r>
            <a:r>
              <a:rPr lang="ru-RU" sz="1400" dirty="0"/>
              <a:t> высшего образования. – </a:t>
            </a:r>
            <a:r>
              <a:rPr lang="ru-RU" sz="1400" dirty="0" err="1"/>
              <a:t>М.:Издательский</a:t>
            </a:r>
            <a:r>
              <a:rPr lang="ru-RU" sz="1400" dirty="0"/>
              <a:t> центр «Академия», 2014. -256 с. </a:t>
            </a:r>
          </a:p>
          <a:p>
            <a:pPr>
              <a:defRPr/>
            </a:pPr>
            <a:r>
              <a:rPr lang="ru-RU" sz="1400" dirty="0"/>
              <a:t>Волкогонова О. Д. Управленческая психология: учебник. - М.: Форум : ИНФРА-М, 2013.</a:t>
            </a:r>
          </a:p>
          <a:p>
            <a:pPr>
              <a:defRPr/>
            </a:pPr>
            <a:r>
              <a:rPr lang="ru-RU" sz="1400" dirty="0" err="1"/>
              <a:t>Глумаков</a:t>
            </a:r>
            <a:r>
              <a:rPr lang="ru-RU" sz="1400" dirty="0"/>
              <a:t> В. Н. Организационное поведение: учебник - М.: Вузовский учебник, 2014.</a:t>
            </a:r>
          </a:p>
          <a:p>
            <a:pPr>
              <a:defRPr/>
            </a:pPr>
            <a:r>
              <a:rPr lang="ru-RU" sz="1400" dirty="0" err="1"/>
              <a:t>Занковский</a:t>
            </a:r>
            <a:r>
              <a:rPr lang="ru-RU" sz="1400" dirty="0"/>
              <a:t> А.Н. Организационная </a:t>
            </a:r>
            <a:r>
              <a:rPr lang="ru-RU" sz="1400" dirty="0" err="1"/>
              <a:t>психология:Учебное</a:t>
            </a:r>
            <a:r>
              <a:rPr lang="ru-RU" sz="1400" dirty="0"/>
              <a:t> пособие для вузов, 2016. </a:t>
            </a:r>
            <a:r>
              <a:rPr lang="ru-RU" sz="1400" dirty="0" err="1"/>
              <a:t>М.:Флинта</a:t>
            </a:r>
            <a:r>
              <a:rPr lang="ru-RU" sz="1400" dirty="0"/>
              <a:t> МПСИ.</a:t>
            </a:r>
          </a:p>
          <a:p>
            <a:pPr>
              <a:defRPr/>
            </a:pPr>
            <a:r>
              <a:rPr lang="ru-RU" sz="1400" dirty="0" err="1"/>
              <a:t>Жубаназарова</a:t>
            </a:r>
            <a:r>
              <a:rPr lang="ru-RU" sz="1400" dirty="0"/>
              <a:t> Н.С. </a:t>
            </a:r>
            <a:r>
              <a:rPr lang="ru-RU" sz="1400" dirty="0" err="1"/>
              <a:t>Жас</a:t>
            </a:r>
            <a:r>
              <a:rPr lang="ru-RU" sz="1400" dirty="0"/>
              <a:t> </a:t>
            </a:r>
            <a:r>
              <a:rPr lang="ru-RU" sz="1400" dirty="0" err="1"/>
              <a:t>ерекшел</a:t>
            </a:r>
            <a:r>
              <a:rPr lang="kk-KZ" sz="1400" dirty="0"/>
              <a:t>іқ психологиясы</a:t>
            </a:r>
            <a:r>
              <a:rPr lang="ru-RU" sz="1400" dirty="0"/>
              <a:t>. – Алматы: МОН, 2015.</a:t>
            </a:r>
          </a:p>
          <a:p>
            <a:pPr>
              <a:defRPr/>
            </a:pPr>
            <a:r>
              <a:rPr lang="ru-RU" sz="1400" dirty="0"/>
              <a:t>Захарова Л.Н. Психология управления.- М.: Логос, 2015. </a:t>
            </a:r>
          </a:p>
          <a:p>
            <a:pPr>
              <a:defRPr/>
            </a:pPr>
            <a:r>
              <a:rPr lang="ru-RU" sz="1400" dirty="0"/>
              <a:t>Карпов А.В. Психология менеджмента. – М.:</a:t>
            </a:r>
            <a:r>
              <a:rPr lang="ru-RU" sz="1400" dirty="0" err="1"/>
              <a:t>Гардарики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en-US" sz="1400" dirty="0" err="1"/>
              <a:t>Korman</a:t>
            </a:r>
            <a:r>
              <a:rPr lang="en-US" sz="1400" dirty="0"/>
              <a:t> A</a:t>
            </a:r>
            <a:r>
              <a:rPr lang="en-US" sz="1400" i="1" dirty="0"/>
              <a:t>. </a:t>
            </a:r>
            <a:r>
              <a:rPr lang="en-US" sz="1400" dirty="0"/>
              <a:t>Consideration, initiating structure, and organizational criteria</a:t>
            </a:r>
            <a:r>
              <a:rPr lang="ru-RU" sz="1400" dirty="0"/>
              <a:t>—</a:t>
            </a:r>
            <a:r>
              <a:rPr lang="en-US" sz="1400" dirty="0"/>
              <a:t>A review //Personnel Psychology, </a:t>
            </a:r>
            <a:r>
              <a:rPr lang="ru-RU" sz="1400" dirty="0"/>
              <a:t>1966.</a:t>
            </a:r>
          </a:p>
          <a:p>
            <a:pPr>
              <a:defRPr/>
            </a:pPr>
            <a:r>
              <a:rPr lang="en-GB" sz="1400" cap="all" dirty="0"/>
              <a:t>S</a:t>
            </a:r>
            <a:r>
              <a:rPr lang="en-GB" sz="1400" dirty="0"/>
              <a:t>anderson</a:t>
            </a:r>
            <a:r>
              <a:rPr lang="en-GB" sz="1400" cap="all" dirty="0"/>
              <a:t> a., </a:t>
            </a:r>
            <a:r>
              <a:rPr lang="en-GB" sz="1400" cap="all" dirty="0" err="1"/>
              <a:t>s</a:t>
            </a:r>
            <a:r>
              <a:rPr lang="en-GB" sz="1400" dirty="0" err="1"/>
              <a:t>afdar</a:t>
            </a:r>
            <a:r>
              <a:rPr lang="en-GB" sz="1400" dirty="0"/>
              <a:t> </a:t>
            </a:r>
            <a:r>
              <a:rPr lang="en-GB" sz="1400" cap="all" dirty="0"/>
              <a:t>S.</a:t>
            </a:r>
            <a:r>
              <a:rPr lang="en-GB" sz="1400" dirty="0"/>
              <a:t> (2012).</a:t>
            </a:r>
            <a:r>
              <a:rPr lang="en-GB" sz="1400" cap="all" dirty="0"/>
              <a:t> S</a:t>
            </a:r>
            <a:r>
              <a:rPr lang="en-GB" sz="1400" dirty="0"/>
              <a:t>ocial psychology</a:t>
            </a:r>
            <a:r>
              <a:rPr lang="en-GB" sz="1400" cap="all" dirty="0"/>
              <a:t>.- u</a:t>
            </a:r>
            <a:r>
              <a:rPr lang="en-GB" sz="1400" dirty="0"/>
              <a:t>niversity of Guelph. Wiley-sons</a:t>
            </a:r>
            <a:r>
              <a:rPr lang="en-US" sz="1400" dirty="0"/>
              <a:t>. </a:t>
            </a:r>
            <a:r>
              <a:rPr lang="en-GB" sz="1400" dirty="0"/>
              <a:t>Canada</a:t>
            </a:r>
            <a:r>
              <a:rPr lang="ru-RU" sz="1400" dirty="0"/>
              <a:t>. </a:t>
            </a:r>
            <a:r>
              <a:rPr lang="en-GB" sz="1400" dirty="0"/>
              <a:t>Ltd</a:t>
            </a:r>
            <a:r>
              <a:rPr lang="ru-RU" sz="1400" dirty="0"/>
              <a:t>.</a:t>
            </a:r>
          </a:p>
          <a:p>
            <a:pPr>
              <a:defRPr/>
            </a:pPr>
            <a:r>
              <a:rPr lang="ru-RU" sz="1400" dirty="0"/>
              <a:t>Организационная психология: учебник / Ред. Е.И. Рогов. - М.: </a:t>
            </a:r>
            <a:r>
              <a:rPr lang="ru-RU" sz="1400" dirty="0" err="1"/>
              <a:t>Юрайт</a:t>
            </a:r>
            <a:r>
              <a:rPr lang="ru-RU" sz="1400" dirty="0"/>
              <a:t>, 2017.</a:t>
            </a:r>
          </a:p>
          <a:p>
            <a:pPr>
              <a:defRPr/>
            </a:pPr>
            <a:r>
              <a:rPr lang="ru-RU" sz="1400" dirty="0" err="1"/>
              <a:t>Почебут</a:t>
            </a:r>
            <a:r>
              <a:rPr lang="ru-RU" sz="1400" dirty="0"/>
              <a:t> Л.Г., </a:t>
            </a:r>
            <a:r>
              <a:rPr lang="ru-RU" sz="1400" dirty="0" err="1"/>
              <a:t>Чикер</a:t>
            </a:r>
            <a:r>
              <a:rPr lang="ru-RU" sz="1400" dirty="0"/>
              <a:t> В.А. Организационная социальная психология. </a:t>
            </a:r>
            <a:r>
              <a:rPr lang="ru-RU" sz="1400" dirty="0" err="1"/>
              <a:t>Спб</a:t>
            </a:r>
            <a:r>
              <a:rPr lang="ru-RU" sz="1400" dirty="0"/>
              <a:t>.: Речь, 2015</a:t>
            </a:r>
            <a:r>
              <a:rPr lang="ru-RU" sz="1600" dirty="0"/>
              <a:t>. 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452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485900"/>
            <a:ext cx="5181600" cy="4691063"/>
          </a:xfrm>
        </p:spPr>
        <p:txBody>
          <a:bodyPr/>
          <a:lstStyle/>
          <a:p>
            <a:r>
              <a:rPr lang="ru-RU" dirty="0" smtClean="0"/>
              <a:t>Понятие общения.</a:t>
            </a:r>
          </a:p>
          <a:p>
            <a:r>
              <a:rPr lang="ru-RU" dirty="0" smtClean="0"/>
              <a:t>Функции общения.</a:t>
            </a:r>
          </a:p>
          <a:p>
            <a:r>
              <a:rPr lang="ru-RU" dirty="0" smtClean="0"/>
              <a:t>Вербальные и невербальные формы общения.</a:t>
            </a:r>
          </a:p>
          <a:p>
            <a:r>
              <a:rPr lang="ru-RU" dirty="0" smtClean="0"/>
              <a:t>Основные схемы межличностного восприятия в организации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9800" y="822960"/>
            <a:ext cx="557022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2741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05740"/>
            <a:ext cx="10515600" cy="637794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dirty="0" smtClean="0"/>
              <a:t>Когда </a:t>
            </a:r>
            <a:r>
              <a:rPr lang="ru-RU" dirty="0"/>
              <a:t>персидский царь Дарий </a:t>
            </a:r>
            <a:r>
              <a:rPr lang="en-US" dirty="0"/>
              <a:t>I </a:t>
            </a:r>
            <a:r>
              <a:rPr lang="ru-RU" dirty="0"/>
              <a:t>в. вторгся в </a:t>
            </a:r>
            <a:r>
              <a:rPr lang="ru-RU" dirty="0" err="1"/>
              <a:t>Скифию</a:t>
            </a:r>
            <a:r>
              <a:rPr lang="ru-RU" dirty="0"/>
              <a:t> в 512 г. до н.э., он получил от скифов странное сообщение. </a:t>
            </a:r>
            <a:endParaRPr lang="ru-RU" dirty="0" smtClean="0"/>
          </a:p>
          <a:p>
            <a:r>
              <a:rPr lang="ru-RU" dirty="0" smtClean="0"/>
              <a:t>На </a:t>
            </a:r>
            <a:r>
              <a:rPr lang="ru-RU" dirty="0"/>
              <a:t>куске кожи были изображены мышь, лягушка, птица и семь стрел. Поразмышляв, Дарий обратился к своим воинам: «Скифы пишут нам, что они обладают этой землей (мышь) и реками (лягушка). Но они хотели бы улететь (птица) от мощи персидской армии. Поэтому они хотят нам сдаться, так как боятся испробовать на своей шкуре наше оружие (стрелы)».</a:t>
            </a:r>
          </a:p>
          <a:p>
            <a:r>
              <a:rPr lang="ru-RU" dirty="0"/>
              <a:t>В ту же ночь скифы напали на персов и наголову разбили их. После этой битвы Дарий узнал подлинный смысл послания: «Персы, если вы не способны превратиться в птиц и улететь, если вы не можете стать полевыми мышами и схорониться в земле или если вы не успеете надеть лягушечью кожу и спрятаться в болоте, вы будете поражены нашими стрелами».</a:t>
            </a:r>
          </a:p>
          <a:p>
            <a:r>
              <a:rPr lang="ru-RU" dirty="0"/>
              <a:t>Эта история — рассказ об одном из многочисленных проявлений общения и свидетельство того, к каким грустным последствиям может приводить неадекватность этого важного процесса, без которого немыслимо ни общество, ни организация, ни группа. </a:t>
            </a:r>
            <a:endParaRPr lang="ru-RU" dirty="0" smtClean="0"/>
          </a:p>
          <a:p>
            <a:r>
              <a:rPr lang="ru-RU" dirty="0" smtClean="0"/>
              <a:t>Уже </a:t>
            </a:r>
            <a:r>
              <a:rPr lang="ru-RU" dirty="0"/>
              <a:t>сам корень этого слова отчетливо указывает на органическое родство и единство слова «общение» с такими понятиями и явлениями, как община, общество, </a:t>
            </a:r>
            <a:r>
              <a:rPr lang="ru-RU" dirty="0" smtClean="0"/>
              <a:t>общность.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0707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45056"/>
            <a:ext cx="10515600" cy="6512943"/>
          </a:xfrm>
        </p:spPr>
        <p:txBody>
          <a:bodyPr>
            <a:normAutofit lnSpcReduction="10000"/>
          </a:bodyPr>
          <a:lstStyle/>
          <a:p>
            <a:r>
              <a:rPr lang="ru-RU" i="1" dirty="0"/>
              <a:t>Общение </a:t>
            </a:r>
            <a:r>
              <a:rPr lang="ru-RU" dirty="0"/>
              <a:t>— сложный, многоплановый процесс установления и развития контактов между людьми, порождаемый потребностями совместной деятельности и включающий в себя обмен информацией, выработку единой стратегии взаимодействия, восприятия и понимания другого человека.</a:t>
            </a:r>
          </a:p>
          <a:p>
            <a:r>
              <a:rPr lang="ru-RU" dirty="0"/>
              <a:t>Значительную часть своей активной жизни человек проводит в разных видах общения — пишет, читает, говорит, слушает, и поэтому не будет преувеличением сказать, что общение может быть и источником успеха, и причиной многих жизненных трудностей для каждого. </a:t>
            </a:r>
            <a:endParaRPr lang="ru-RU" dirty="0" smtClean="0"/>
          </a:p>
          <a:p>
            <a:r>
              <a:rPr lang="ru-RU" dirty="0" smtClean="0"/>
              <a:t>Менеджер </a:t>
            </a:r>
            <a:r>
              <a:rPr lang="ru-RU" dirty="0"/>
              <a:t>тратит на общение до 90% своего времени. Неслучайно общение считается одной из самых сложных проблем в организациях, а его неэффективность — главным препятствием на пути достижения успешной деятельности. </a:t>
            </a:r>
            <a:endParaRPr lang="ru-RU" dirty="0" smtClean="0"/>
          </a:p>
          <a:p>
            <a:r>
              <a:rPr lang="ru-RU" dirty="0" smtClean="0"/>
              <a:t>Ни </a:t>
            </a:r>
            <a:r>
              <a:rPr lang="ru-RU" dirty="0"/>
              <a:t>одна группа, ни одна организация не может существовать без адекватного общения, обеспечивающего передачу информации, обмен идеями и координацию </a:t>
            </a:r>
            <a:r>
              <a:rPr lang="ru-RU" dirty="0" smtClean="0"/>
              <a:t>усилий.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2689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250166"/>
            <a:ext cx="10515600" cy="5926797"/>
          </a:xfrm>
        </p:spPr>
        <p:txBody>
          <a:bodyPr/>
          <a:lstStyle/>
          <a:p>
            <a:r>
              <a:rPr lang="ru-RU" dirty="0"/>
              <a:t>Общение в организационном контексте включает в себя все разнообразие взаимодействий между сотрудниками. </a:t>
            </a:r>
            <a:endParaRPr lang="ru-RU" dirty="0" smtClean="0"/>
          </a:p>
          <a:p>
            <a:r>
              <a:rPr lang="ru-RU" dirty="0" smtClean="0"/>
              <a:t>Общение </a:t>
            </a:r>
            <a:r>
              <a:rPr lang="ru-RU" dirty="0"/>
              <a:t>необходимо для контроля, планирования, принятия решения, координации, осуществления эффективного лидерства, обучения и выполнения многих других функций менеджмента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1900" y="2560320"/>
            <a:ext cx="8420100" cy="4137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1776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793630"/>
            <a:ext cx="10515600" cy="5383333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045" y="1880559"/>
            <a:ext cx="6970144" cy="4045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4505853" y="1355734"/>
            <a:ext cx="318029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Схема коммуникативного акта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5211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1561" y="1083076"/>
            <a:ext cx="7561179" cy="49093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6889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64685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 </a:t>
            </a:r>
            <a:br>
              <a:rPr lang="ru-RU" dirty="0"/>
            </a:br>
            <a:r>
              <a:rPr lang="ru-RU" sz="3600" b="1" dirty="0" smtClean="0"/>
              <a:t>Горизонтальное </a:t>
            </a:r>
            <a:r>
              <a:rPr lang="ru-RU" sz="3600" b="1" dirty="0"/>
              <a:t>и диагональное общение в организации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86987" y="1211580"/>
            <a:ext cx="6617299" cy="48872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653015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662</Words>
  <Application>Microsoft Office PowerPoint</Application>
  <PresentationFormat>Широкоэкранный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Лекция 9. Коммуникативное поведение в организации</vt:lpstr>
      <vt:lpstr>Рекомендуемая литература:</vt:lpstr>
      <vt:lpstr>Вопросы: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  Горизонтальное и диагональное общение в организации </vt:lpstr>
      <vt:lpstr>Благодарим за внимание!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Ольга Хабижановна</dc:creator>
  <cp:lastModifiedBy>Ольга Хабижановна</cp:lastModifiedBy>
  <cp:revision>16</cp:revision>
  <dcterms:created xsi:type="dcterms:W3CDTF">2019-11-02T17:47:16Z</dcterms:created>
  <dcterms:modified xsi:type="dcterms:W3CDTF">2019-11-02T19:10:51Z</dcterms:modified>
</cp:coreProperties>
</file>